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CC9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72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744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C68B88-85CF-4D17-9372-3C906966A3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9EE8271-ADF6-49AF-9FC3-63334BB9D0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A2BF1B-F52E-4224-A092-B2BE0DA87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7FB12-0E94-40AF-BB5E-5E45011B4430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3865FA-611E-46B6-ADE5-5D9B3383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5CE63AC-E03B-4EA2-A88B-554E2AE2C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478FD-7EE3-4079-AA2C-334EDCA8CA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7129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A870C4-30AE-49B3-A53A-F9206BBE8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16F1E15-A42D-45EF-9C0F-BA0E2DFBB2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B9F2EC2-CC21-4A42-AF5F-15D5FC349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7FB12-0E94-40AF-BB5E-5E45011B4430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4F25CAC-F2C9-4CAA-AEE1-18469EBDD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CDB072B-5FE0-4481-BC03-EB2314824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478FD-7EE3-4079-AA2C-334EDCA8CA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3374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7F6380-2B27-4989-99CD-61AE22CBA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E9E8D90-34D5-4DF9-BA03-2B271FEC55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F4B81B9-CF44-40F1-867E-A835B710E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7FB12-0E94-40AF-BB5E-5E45011B4430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D3EBDD1-9846-44B0-A3FC-23BE43E74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7520241-7783-46BD-BB6B-20CC9649C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478FD-7EE3-4079-AA2C-334EDCA8CA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1402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65A9D8-D423-487B-B9CA-3266F5D6F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E5DF8AF-83E7-447B-9476-DF894F65CF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C9E7F9B-2F29-468F-8B68-09EB98F593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A950CCE-5D1D-4971-A1D5-6C91B63CA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7FB12-0E94-40AF-BB5E-5E45011B4430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6D50B36-5504-4F14-9874-3FB583C58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53B5058-470C-4325-A047-529392A13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478FD-7EE3-4079-AA2C-334EDCA8CA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0653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E16704-5BFD-4473-BC66-952434EC9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E7AB44C-A31D-43A7-B18E-E4CAA71CD0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6E6233A-121C-47FE-ABEF-2F205C3DF1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3EDD05A-EBD7-4892-9AFA-3D024F2108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8226B855-39B6-44D2-B3E2-5CCA0D0DBB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123E6F5-0D28-425F-A73A-253D38480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7FB12-0E94-40AF-BB5E-5E45011B4430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4F5D21B-5F22-42C5-83A4-4170CD902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31492B5-8917-4B26-A3C6-2A4BFC01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478FD-7EE3-4079-AA2C-334EDCA8CA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0703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82C401-89A0-449D-8D94-F1DA6668A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C805249-EA6F-4253-A645-19ED97B72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7FB12-0E94-40AF-BB5E-5E45011B4430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BD9C9E4-5058-4E7E-A1B5-FD6AB9C96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B4EB17F-DAAD-404C-8F50-00F977D33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478FD-7EE3-4079-AA2C-334EDCA8CA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1457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A9E61ED-5C06-41BD-91DB-7C5BEC2D5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7FB12-0E94-40AF-BB5E-5E45011B4430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3289639-DCED-4A72-A7F0-5500A4680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C70C124-7E65-4AB0-86B4-6F3926533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478FD-7EE3-4079-AA2C-334EDCA8CA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303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297894-6CD5-4DBC-A3FA-58A5D6C58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A5F5E13-DBE0-4CE4-9A26-61D0B81DA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BB4024C-4E41-4D4C-BED0-0EB9C6826D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7AE29AD-B1AD-41D6-9C81-7A079B86B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7FB12-0E94-40AF-BB5E-5E45011B4430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C45ECCD-3D99-4960-9425-4544A7A87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AB8D882-AF0F-41CD-9708-597E18347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478FD-7EE3-4079-AA2C-334EDCA8CA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8966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E47751-CD41-4EC8-B90A-84EE47439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A9330C9-6E6F-48C7-B69C-E37F4626E4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9D651AB-D87A-4314-8D99-DD896A2E7F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8FF2918-7B02-41F7-893E-BF3F71570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7FB12-0E94-40AF-BB5E-5E45011B4430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2048E8D-FA94-4E10-9056-DDF3E230D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FA1ADC3-8B3D-4D0A-93A4-C894C3416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478FD-7EE3-4079-AA2C-334EDCA8CA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8476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AC764E-414B-4AFE-9D78-9F534BF93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E8B393F-FD6E-4E81-B0C5-AFA3097E0D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E83D011-3ECB-4315-B6C7-8D759DDAA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7FB12-0E94-40AF-BB5E-5E45011B4430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5D5A87B-0808-43DB-A26B-BCCCA33D3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1561997-18FB-40FA-8C29-7D1F63753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478FD-7EE3-4079-AA2C-334EDCA8CA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6706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5F6A452-00D4-47B6-BCC0-878C7CC7DC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368F22D-E7E5-4856-9356-84E4018570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D488C41-9372-49AA-B2C7-F9507D66E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7FB12-0E94-40AF-BB5E-5E45011B4430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55F5256-2FA7-4D1B-8AFC-441AEB304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A3AB330-3F1A-4D43-B4F9-451CB78F9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478FD-7EE3-4079-AA2C-334EDCA8CA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0749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16BFA97-5B79-45B0-9B9D-53FA53ED6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B1E1383-1877-4B49-B330-C63CBBB3DE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15AF9C7-5F47-411B-B432-3440D1AFF1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17FB12-0E94-40AF-BB5E-5E45011B4430}" type="datetimeFigureOut">
              <a:rPr lang="ko-KR" altLang="en-US" smtClean="0"/>
              <a:t>2026-02-11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E799DB7-0820-4F3C-9D4B-830CB8A20F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6336346-91D5-4635-9215-9DB7DAFA18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78FD-7EE3-4079-AA2C-334EDCA8CA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1042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31C34904-B1D8-4E0C-BA7B-41F9BBDE3C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11"/>
          <a:stretch/>
        </p:blipFill>
        <p:spPr>
          <a:xfrm>
            <a:off x="50493" y="832260"/>
            <a:ext cx="12192000" cy="6025739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F2BB138E-6343-42C3-9129-880E0948B899}"/>
              </a:ext>
            </a:extLst>
          </p:cNvPr>
          <p:cNvSpPr/>
          <p:nvPr/>
        </p:nvSpPr>
        <p:spPr>
          <a:xfrm>
            <a:off x="7676" y="0"/>
            <a:ext cx="12184324" cy="8842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150D4E8C-D768-4AAD-AD78-90F7AF5AF388}"/>
              </a:ext>
            </a:extLst>
          </p:cNvPr>
          <p:cNvGrpSpPr/>
          <p:nvPr/>
        </p:nvGrpSpPr>
        <p:grpSpPr>
          <a:xfrm>
            <a:off x="0" y="1"/>
            <a:ext cx="100724" cy="884238"/>
            <a:chOff x="0" y="0"/>
            <a:chExt cx="86161" cy="1045029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5DF6B940-2D8B-41E0-9BB7-08EC20B7507C}"/>
                </a:ext>
              </a:extLst>
            </p:cNvPr>
            <p:cNvSpPr/>
            <p:nvPr userDrawn="1"/>
          </p:nvSpPr>
          <p:spPr>
            <a:xfrm>
              <a:off x="159" y="339892"/>
              <a:ext cx="86002" cy="70513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BEA24D1C-17C9-4B2D-9DA2-7F6681D442C9}"/>
                </a:ext>
              </a:extLst>
            </p:cNvPr>
            <p:cNvSpPr/>
            <p:nvPr userDrawn="1"/>
          </p:nvSpPr>
          <p:spPr>
            <a:xfrm>
              <a:off x="0" y="0"/>
              <a:ext cx="86161" cy="36188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 dirty="0">
                <a:latin typeface="맑은 고딕" panose="020B0503020000020004" pitchFamily="50" charset="-127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8C4FE7D7-D2B5-41F3-804D-108A03B8C2BD}"/>
              </a:ext>
            </a:extLst>
          </p:cNvPr>
          <p:cNvSpPr txBox="1"/>
          <p:nvPr/>
        </p:nvSpPr>
        <p:spPr>
          <a:xfrm>
            <a:off x="1708419" y="1367405"/>
            <a:ext cx="8696611" cy="41878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2000" b="1" dirty="0" err="1"/>
              <a:t>펜토미노</a:t>
            </a:r>
            <a:r>
              <a:rPr lang="ko-KR" altLang="en-US" sz="2000" b="1" dirty="0"/>
              <a:t> 교육과정은 </a:t>
            </a:r>
            <a:r>
              <a:rPr lang="ko-KR" altLang="en-US" sz="2000" b="1" u="sng" dirty="0">
                <a:solidFill>
                  <a:srgbClr val="0000FF"/>
                </a:solidFill>
              </a:rPr>
              <a:t>모듈과 트랙을 기본 단위</a:t>
            </a:r>
            <a:r>
              <a:rPr lang="ko-KR" altLang="en-US" sz="2000" b="1" dirty="0"/>
              <a:t>로 하는 교육과정 체계임</a:t>
            </a:r>
            <a:r>
              <a:rPr lang="en-US" altLang="ko-KR" sz="2000" b="1" dirty="0"/>
              <a:t>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2000" b="1" u="sng" dirty="0">
                <a:solidFill>
                  <a:srgbClr val="0000FF"/>
                </a:solidFill>
              </a:rPr>
              <a:t>모듈</a:t>
            </a:r>
            <a:r>
              <a:rPr lang="ko-KR" altLang="en-US" sz="2000" b="1" dirty="0"/>
              <a:t> </a:t>
            </a:r>
            <a:r>
              <a:rPr lang="en-US" altLang="ko-KR" sz="2000" b="1" dirty="0"/>
              <a:t>: </a:t>
            </a:r>
            <a:r>
              <a:rPr lang="ko-KR" altLang="en-US" sz="2000" b="1" u="sng" dirty="0"/>
              <a:t>동일한 학문적 주제</a:t>
            </a:r>
            <a:r>
              <a:rPr lang="ko-KR" altLang="en-US" sz="2000" b="1" dirty="0"/>
              <a:t>의 </a:t>
            </a:r>
            <a:r>
              <a:rPr lang="en-US" altLang="ko-KR" sz="2000" b="1" dirty="0"/>
              <a:t>3~5</a:t>
            </a:r>
            <a:r>
              <a:rPr lang="ko-KR" altLang="en-US" sz="2000" b="1" dirty="0"/>
              <a:t>개 교과목을 조합하여 구성</a:t>
            </a:r>
            <a:r>
              <a:rPr lang="en-US" altLang="ko-KR" sz="2000" b="1" dirty="0"/>
              <a:t>.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ko-KR" altLang="en-US" sz="2000" b="1" u="sng" dirty="0">
                <a:solidFill>
                  <a:srgbClr val="0000FF"/>
                </a:solidFill>
              </a:rPr>
              <a:t>트랙</a:t>
            </a:r>
            <a:r>
              <a:rPr lang="ko-KR" altLang="en-US" sz="2000" b="1" dirty="0"/>
              <a:t> </a:t>
            </a:r>
            <a:r>
              <a:rPr lang="en-US" altLang="ko-KR" sz="2000" b="1" dirty="0"/>
              <a:t>: </a:t>
            </a:r>
            <a:r>
              <a:rPr lang="ko-KR" altLang="en-US" sz="2000" b="1" u="sng" dirty="0"/>
              <a:t>진로 및 목적에 따라 </a:t>
            </a:r>
            <a:r>
              <a:rPr lang="ko-KR" altLang="en-US" sz="2000" b="1" dirty="0"/>
              <a:t>모듈을 조합하여 구성</a:t>
            </a:r>
            <a:endParaRPr lang="en-US" altLang="ko-KR" sz="2000" b="1" dirty="0"/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ko-KR" altLang="en-US" sz="2000" b="1" dirty="0"/>
              <a:t>기계공학부 모듈 </a:t>
            </a:r>
            <a:r>
              <a:rPr lang="en-US" altLang="ko-KR" sz="2000" b="1" dirty="0"/>
              <a:t>: 5</a:t>
            </a:r>
            <a:r>
              <a:rPr lang="ko-KR" altLang="en-US" sz="2000" b="1" dirty="0"/>
              <a:t>개의 필수 모듈</a:t>
            </a:r>
            <a:r>
              <a:rPr lang="en-US" altLang="ko-KR" sz="2000" b="1" dirty="0"/>
              <a:t>+21</a:t>
            </a:r>
            <a:r>
              <a:rPr lang="ko-KR" altLang="en-US" sz="2000" b="1" dirty="0"/>
              <a:t>개의 선택 모듈</a:t>
            </a:r>
            <a:endParaRPr lang="en-US" altLang="ko-KR" sz="2000" b="1" dirty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2000" b="1" dirty="0"/>
              <a:t>기계공학부 트랙 </a:t>
            </a:r>
            <a:r>
              <a:rPr lang="en-US" altLang="ko-KR" sz="2000" b="1" dirty="0"/>
              <a:t>: </a:t>
            </a:r>
            <a:r>
              <a:rPr lang="ko-KR" altLang="en-US" sz="2000" b="1" dirty="0"/>
              <a:t> </a:t>
            </a:r>
            <a:r>
              <a:rPr lang="en-US" altLang="ko-KR" sz="2000" b="1" dirty="0"/>
              <a:t>4</a:t>
            </a:r>
            <a:r>
              <a:rPr lang="ko-KR" altLang="en-US" sz="2000" b="1" dirty="0"/>
              <a:t>개의 심화전공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에너지</a:t>
            </a:r>
            <a:r>
              <a:rPr lang="en-US" altLang="ko-KR" sz="2000" b="1" dirty="0"/>
              <a:t>/</a:t>
            </a:r>
            <a:r>
              <a:rPr lang="ko-KR" altLang="en-US" sz="2000" b="1" dirty="0"/>
              <a:t>설계</a:t>
            </a:r>
            <a:r>
              <a:rPr lang="en-US" altLang="ko-KR" sz="2000" b="1" dirty="0"/>
              <a:t>+</a:t>
            </a:r>
            <a:r>
              <a:rPr lang="ko-KR" altLang="en-US" sz="2000" b="1" dirty="0"/>
              <a:t>정밀</a:t>
            </a:r>
            <a:r>
              <a:rPr lang="en-US" altLang="ko-KR" sz="2000" b="1" dirty="0"/>
              <a:t>/</a:t>
            </a:r>
            <a:r>
              <a:rPr lang="ko-KR" altLang="en-US" sz="2000" b="1" dirty="0"/>
              <a:t>제어</a:t>
            </a:r>
            <a:r>
              <a:rPr lang="en-US" altLang="ko-KR" sz="2000" b="1" dirty="0"/>
              <a:t>/</a:t>
            </a:r>
            <a:r>
              <a:rPr lang="ko-KR" altLang="en-US" sz="2000" b="1" dirty="0"/>
              <a:t>원자력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트랙</a:t>
            </a:r>
            <a:endParaRPr lang="en-US" altLang="ko-KR" sz="2000" b="1" dirty="0"/>
          </a:p>
          <a:p>
            <a:pPr>
              <a:lnSpc>
                <a:spcPct val="150000"/>
              </a:lnSpc>
            </a:pPr>
            <a:r>
              <a:rPr lang="en-US" altLang="ko-KR" sz="2000" b="1" dirty="0"/>
              <a:t>                            </a:t>
            </a:r>
            <a:r>
              <a:rPr lang="ko-KR" altLang="en-US" sz="2000" b="1" dirty="0"/>
              <a:t>각 트랙은 </a:t>
            </a:r>
            <a:r>
              <a:rPr lang="en-US" altLang="ko-KR" sz="2000" b="1" dirty="0"/>
              <a:t>3~4</a:t>
            </a:r>
            <a:r>
              <a:rPr lang="ko-KR" altLang="en-US" sz="2000" b="1" dirty="0"/>
              <a:t>개의 </a:t>
            </a:r>
            <a:r>
              <a:rPr lang="ko-KR" altLang="en-US" sz="2000" b="1" dirty="0">
                <a:solidFill>
                  <a:srgbClr val="0000FF"/>
                </a:solidFill>
              </a:rPr>
              <a:t>선택 모듈로 </a:t>
            </a:r>
            <a:r>
              <a:rPr lang="ko-KR" altLang="en-US" sz="2000" b="1" dirty="0"/>
              <a:t>구성</a:t>
            </a:r>
            <a:endParaRPr lang="en-US" altLang="ko-KR" sz="2000" b="1" dirty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2000" b="1" dirty="0"/>
              <a:t>트랙이수 요건 </a:t>
            </a:r>
            <a:r>
              <a:rPr lang="en-US" altLang="ko-KR" sz="2000" b="1" dirty="0"/>
              <a:t>: 1) </a:t>
            </a:r>
            <a:r>
              <a:rPr lang="ko-KR" altLang="en-US" sz="2000" b="1" dirty="0" err="1"/>
              <a:t>트랙별</a:t>
            </a:r>
            <a:r>
              <a:rPr lang="ko-KR" altLang="en-US" sz="2000" b="1" dirty="0"/>
              <a:t> 최소 </a:t>
            </a:r>
            <a:r>
              <a:rPr lang="en-US" altLang="ko-KR" sz="2000" b="1" dirty="0"/>
              <a:t>18</a:t>
            </a:r>
            <a:r>
              <a:rPr lang="ko-KR" altLang="en-US" sz="2000" b="1" dirty="0"/>
              <a:t>학점 이상 이수</a:t>
            </a:r>
            <a:r>
              <a:rPr lang="en-US" altLang="ko-KR" sz="2000" b="1" dirty="0"/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2000" b="1" dirty="0"/>
              <a:t>                        2) </a:t>
            </a:r>
            <a:r>
              <a:rPr lang="ko-KR" altLang="en-US" sz="2000" b="1" dirty="0"/>
              <a:t>트랙을 구성하는 선택 모듈 각각 </a:t>
            </a:r>
            <a:r>
              <a:rPr lang="en-US" altLang="ko-KR" sz="2000" b="1" dirty="0"/>
              <a:t>50%</a:t>
            </a:r>
            <a:r>
              <a:rPr lang="ko-KR" altLang="en-US" sz="2000" b="1" dirty="0"/>
              <a:t>이상 이수</a:t>
            </a:r>
            <a:endParaRPr lang="en-US" altLang="ko-KR" sz="2000" b="1" dirty="0"/>
          </a:p>
          <a:p>
            <a:pPr>
              <a:lnSpc>
                <a:spcPct val="150000"/>
              </a:lnSpc>
            </a:pPr>
            <a:r>
              <a:rPr lang="en-US" altLang="ko-KR" sz="2000" b="1" dirty="0"/>
              <a:t>                        (4</a:t>
            </a:r>
            <a:r>
              <a:rPr lang="ko-KR" altLang="en-US" sz="2000" b="1" dirty="0"/>
              <a:t>과목 </a:t>
            </a:r>
            <a:r>
              <a:rPr lang="ko-KR" altLang="en-US" sz="2000" b="1" dirty="0" err="1"/>
              <a:t>편성모듈</a:t>
            </a:r>
            <a:r>
              <a:rPr lang="en-US" altLang="ko-KR" sz="2000" b="1" dirty="0"/>
              <a:t>-&gt;2</a:t>
            </a:r>
            <a:r>
              <a:rPr lang="ko-KR" altLang="en-US" sz="2000" b="1" dirty="0"/>
              <a:t>과목 이수</a:t>
            </a:r>
            <a:r>
              <a:rPr lang="en-US" altLang="ko-KR" sz="2000" b="1" dirty="0"/>
              <a:t>, 5</a:t>
            </a:r>
            <a:r>
              <a:rPr lang="ko-KR" altLang="en-US" sz="2000" b="1" dirty="0"/>
              <a:t>과목</a:t>
            </a:r>
            <a:r>
              <a:rPr lang="en-US" altLang="ko-KR" sz="2000" b="1" dirty="0"/>
              <a:t>-&gt;3</a:t>
            </a:r>
            <a:r>
              <a:rPr lang="ko-KR" altLang="en-US" sz="2000" b="1" dirty="0"/>
              <a:t>과목 이수</a:t>
            </a:r>
            <a:r>
              <a:rPr lang="en-US" altLang="ko-KR" sz="2000" b="1" dirty="0"/>
              <a:t>)</a:t>
            </a:r>
          </a:p>
        </p:txBody>
      </p:sp>
      <p:sp>
        <p:nvSpPr>
          <p:cNvPr id="11" name="제목 개체 틀 1">
            <a:extLst>
              <a:ext uri="{FF2B5EF4-FFF2-40B4-BE49-F238E27FC236}">
                <a16:creationId xmlns:a16="http://schemas.microsoft.com/office/drawing/2014/main" id="{CEC6FE22-B4E5-4801-B0AC-FB7EB0049F8B}"/>
              </a:ext>
            </a:extLst>
          </p:cNvPr>
          <p:cNvSpPr txBox="1">
            <a:spLocks/>
          </p:cNvSpPr>
          <p:nvPr/>
        </p:nvSpPr>
        <p:spPr>
          <a:xfrm>
            <a:off x="107504" y="142852"/>
            <a:ext cx="6192688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altLang="en-US" sz="2800" b="1" kern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ko-KR" altLang="en-US" dirty="0"/>
              <a:t>  </a:t>
            </a:r>
            <a:r>
              <a:rPr lang="ko-KR" altLang="en-US" dirty="0" err="1"/>
              <a:t>펜토미노</a:t>
            </a:r>
            <a:r>
              <a:rPr lang="ko-KR" altLang="en-US" dirty="0"/>
              <a:t> 교육과정</a:t>
            </a: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96223492-9AA7-467C-B84A-42CED744DF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35911" y="8389"/>
            <a:ext cx="1307136" cy="875849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78A6EDD0-2680-4D67-A95F-A9EF0D935BB3}"/>
              </a:ext>
            </a:extLst>
          </p:cNvPr>
          <p:cNvSpPr/>
          <p:nvPr/>
        </p:nvSpPr>
        <p:spPr>
          <a:xfrm>
            <a:off x="5419288" y="8389"/>
            <a:ext cx="5524113" cy="884238"/>
          </a:xfrm>
          <a:prstGeom prst="rect">
            <a:avLst/>
          </a:prstGeom>
          <a:gradFill flip="none" rotWithShape="1">
            <a:gsLst>
              <a:gs pos="89375">
                <a:srgbClr val="ABC0E4"/>
              </a:gs>
              <a:gs pos="73000">
                <a:schemeClr val="bg1"/>
              </a:gs>
              <a:gs pos="100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903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31C34904-B1D8-4E0C-BA7B-41F9BBDE3C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11"/>
          <a:stretch/>
        </p:blipFill>
        <p:spPr>
          <a:xfrm>
            <a:off x="0" y="832261"/>
            <a:ext cx="12192000" cy="6025739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F2BB138E-6343-42C3-9129-880E0948B899}"/>
              </a:ext>
            </a:extLst>
          </p:cNvPr>
          <p:cNvSpPr/>
          <p:nvPr/>
        </p:nvSpPr>
        <p:spPr>
          <a:xfrm>
            <a:off x="7676" y="8792"/>
            <a:ext cx="12184324" cy="8842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150D4E8C-D768-4AAD-AD78-90F7AF5AF388}"/>
              </a:ext>
            </a:extLst>
          </p:cNvPr>
          <p:cNvGrpSpPr/>
          <p:nvPr/>
        </p:nvGrpSpPr>
        <p:grpSpPr>
          <a:xfrm>
            <a:off x="0" y="1"/>
            <a:ext cx="100724" cy="884238"/>
            <a:chOff x="0" y="0"/>
            <a:chExt cx="86161" cy="1045029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5DF6B940-2D8B-41E0-9BB7-08EC20B7507C}"/>
                </a:ext>
              </a:extLst>
            </p:cNvPr>
            <p:cNvSpPr/>
            <p:nvPr userDrawn="1"/>
          </p:nvSpPr>
          <p:spPr>
            <a:xfrm>
              <a:off x="159" y="339892"/>
              <a:ext cx="86002" cy="70513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BEA24D1C-17C9-4B2D-9DA2-7F6681D442C9}"/>
                </a:ext>
              </a:extLst>
            </p:cNvPr>
            <p:cNvSpPr/>
            <p:nvPr userDrawn="1"/>
          </p:nvSpPr>
          <p:spPr>
            <a:xfrm>
              <a:off x="0" y="0"/>
              <a:ext cx="86161" cy="36188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 dirty="0">
                <a:latin typeface="맑은 고딕" panose="020B0503020000020004" pitchFamily="50" charset="-127"/>
              </a:endParaRPr>
            </a:p>
          </p:txBody>
        </p:sp>
      </p:grpSp>
      <p:sp>
        <p:nvSpPr>
          <p:cNvPr id="11" name="제목 개체 틀 1">
            <a:extLst>
              <a:ext uri="{FF2B5EF4-FFF2-40B4-BE49-F238E27FC236}">
                <a16:creationId xmlns:a16="http://schemas.microsoft.com/office/drawing/2014/main" id="{CEC6FE22-B4E5-4801-B0AC-FB7EB0049F8B}"/>
              </a:ext>
            </a:extLst>
          </p:cNvPr>
          <p:cNvSpPr txBox="1">
            <a:spLocks/>
          </p:cNvSpPr>
          <p:nvPr/>
        </p:nvSpPr>
        <p:spPr>
          <a:xfrm>
            <a:off x="107504" y="142852"/>
            <a:ext cx="4045046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altLang="en-US" sz="2800" b="1" kern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ko-KR" altLang="en-US" dirty="0"/>
              <a:t>  기계공학부 트랙소개</a:t>
            </a: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4929937A-FE3A-48DE-AF0D-A774ED0404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3319698"/>
              </p:ext>
            </p:extLst>
          </p:nvPr>
        </p:nvGraphicFramePr>
        <p:xfrm>
          <a:off x="588" y="884240"/>
          <a:ext cx="12191999" cy="5907546"/>
        </p:xfrm>
        <a:graphic>
          <a:graphicData uri="http://schemas.openxmlformats.org/drawingml/2006/table">
            <a:tbl>
              <a:tblPr/>
              <a:tblGrid>
                <a:gridCol w="1362218">
                  <a:extLst>
                    <a:ext uri="{9D8B030D-6E8A-4147-A177-3AD203B41FA5}">
                      <a16:colId xmlns:a16="http://schemas.microsoft.com/office/drawing/2014/main" val="938643992"/>
                    </a:ext>
                  </a:extLst>
                </a:gridCol>
                <a:gridCol w="4229100">
                  <a:extLst>
                    <a:ext uri="{9D8B030D-6E8A-4147-A177-3AD203B41FA5}">
                      <a16:colId xmlns:a16="http://schemas.microsoft.com/office/drawing/2014/main" val="3023407004"/>
                    </a:ext>
                  </a:extLst>
                </a:gridCol>
                <a:gridCol w="4853356">
                  <a:extLst>
                    <a:ext uri="{9D8B030D-6E8A-4147-A177-3AD203B41FA5}">
                      <a16:colId xmlns:a16="http://schemas.microsoft.com/office/drawing/2014/main" val="2044863043"/>
                    </a:ext>
                  </a:extLst>
                </a:gridCol>
                <a:gridCol w="430823">
                  <a:extLst>
                    <a:ext uri="{9D8B030D-6E8A-4147-A177-3AD203B41FA5}">
                      <a16:colId xmlns:a16="http://schemas.microsoft.com/office/drawing/2014/main" val="4172753023"/>
                    </a:ext>
                  </a:extLst>
                </a:gridCol>
                <a:gridCol w="422030">
                  <a:extLst>
                    <a:ext uri="{9D8B030D-6E8A-4147-A177-3AD203B41FA5}">
                      <a16:colId xmlns:a16="http://schemas.microsoft.com/office/drawing/2014/main" val="3292045904"/>
                    </a:ext>
                  </a:extLst>
                </a:gridCol>
                <a:gridCol w="894472">
                  <a:extLst>
                    <a:ext uri="{9D8B030D-6E8A-4147-A177-3AD203B41FA5}">
                      <a16:colId xmlns:a16="http://schemas.microsoft.com/office/drawing/2014/main" val="2352310576"/>
                    </a:ext>
                  </a:extLst>
                </a:gridCol>
              </a:tblGrid>
              <a:tr h="24275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고딕"/>
                        </a:rPr>
                        <a:t>트랙명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고딕"/>
                        </a:rPr>
                        <a:t>트랙 설명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고딕"/>
                        </a:rPr>
                        <a:t>구성 모듈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6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고딕"/>
                        </a:rPr>
                        <a:t>비고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8577603"/>
                  </a:ext>
                </a:extLst>
              </a:tr>
              <a:tr h="4415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고딕"/>
                        </a:rPr>
                        <a:t>모듈명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  <a:ea typeface="휴먼고딕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밑줄 과목은 모듈필수</a:t>
                      </a:r>
                      <a:r>
                        <a:rPr lang="en-US" altLang="ko-KR" sz="10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고딕"/>
                        </a:rPr>
                        <a:t>최소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  <a:ea typeface="휴먼고딕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고딕"/>
                        </a:rPr>
                        <a:t>학점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고딕"/>
                        </a:rPr>
                        <a:t>최대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  <a:ea typeface="휴먼고딕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휴먼고딕"/>
                        </a:rPr>
                        <a:t>학점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2043743"/>
                  </a:ext>
                </a:extLst>
              </a:tr>
              <a:tr h="11713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지능형설계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제조시스템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Tx/>
                        <a:buNone/>
                      </a:pP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ㆍ</a:t>
                      </a:r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디지털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기반의 설계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스마트 제조 등 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차산업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en-US" altLang="ko-KR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Tx/>
                        <a:buNone/>
                      </a:pP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응용분야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en-US" altLang="ko-KR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Tx/>
                        <a:buNone/>
                      </a:pP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ㆍ</a:t>
                      </a:r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빅데이터와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사물인터넷 등 첨단 기술과 연계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Tx/>
                        <a:buNone/>
                      </a:pP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ㆍ</a:t>
                      </a:r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혁신적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설계 능력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고도화된 제조 전문성 배양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ⓗ 시스템설계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u="sng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기계시스템설계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데이터기반공학설계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로봇기구학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최적설계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ⓘ 스마트제조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기계가공시스템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기계공학을 위한 인공지능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CAD/CAM, 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고에너지응용가공기술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ⓚ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재료및응용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u="sng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재료공학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응용고체역학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재료거동학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복합재료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최소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~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최대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36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30959383"/>
                  </a:ext>
                </a:extLst>
              </a:tr>
              <a:tr h="12317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차세대에너지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시스템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ㆍ</a:t>
                      </a:r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에너지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시스템 기본 원리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설계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응용 기술학습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ㆍ</a:t>
                      </a:r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열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및 유체 유동에 대한 역학적 기초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ㆍ</a:t>
                      </a:r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지속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가능한 에너지 시스템 설계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ㆍ</a:t>
                      </a:r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연료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전지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에너지반도체 등 첨단 기술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ⓜ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열유동해석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응용열역학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응용유체역학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터보기계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에너지시스템설계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전산유체역학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ⓝ 차세대에너지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응용열역학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응용유체역학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신재생에너지공학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연료전지공학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에너지반도체공학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ⓞ 열관리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응용열역학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응용유체역학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열전달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응용열전달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공기조화및냉동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최소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27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~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최대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45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20564423"/>
                  </a:ext>
                </a:extLst>
              </a:tr>
              <a:tr h="118241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첨단원자력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시스템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ㆍ</a:t>
                      </a:r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원자력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기술 개발 선도하는 인재양성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ㆍ</a:t>
                      </a:r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원자로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공학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원자력 시스템 공학이론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ㆍ</a:t>
                      </a:r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방사선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공학 등 다양한 이론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ⓟ 원자로공학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(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방사선보건물리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발전계통공학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원자력열수력학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원자력안전공학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)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ⓠ 의료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방사선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원자력공학개론</a:t>
                      </a:r>
                      <a:r>
                        <a:rPr lang="en-US" altLang="ko-KR" sz="1000" b="0" u="sng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u="sng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방사선공학개론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방사선보건물리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의학영상개론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ⓩ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원자로공학기초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u="sng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원자력공학개론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응용열역학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응용유체역학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u="sng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원자로이론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최소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~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최대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36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1565109"/>
                  </a:ext>
                </a:extLst>
              </a:tr>
              <a:tr h="16248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AI·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제어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자동화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시스템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ㆍ</a:t>
                      </a:r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디지털화와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로봇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스마트 제조의 가속화를 반영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ㆍ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AI·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제어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스마트팩토리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AI·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로봇 응용 및 심화로 구성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ㆍ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AI·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제어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자동화 시스템 전문가 양성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ⓢ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AI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기초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수치해석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공학통계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기계공학을위한인공지능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인공지능시스템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ⓣ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AI·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제어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u="sng" kern="0" spc="0" dirty="0" err="1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시스템모델링및제어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제어시스템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유압공학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인공지능시스템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ⓤ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스마트팩토리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생산시스템공학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기계공학을위한인공지능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메카트로닉스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스마트팩토리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계측시스템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ⓥ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AI·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로봇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제어시스템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인간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기계상호작용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로봇공학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의학영상개론</a:t>
                      </a:r>
                      <a:r>
                        <a:rPr lang="en-US" altLang="ko-KR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인공지능시스템</a:t>
                      </a: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최소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~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최대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54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69703360"/>
                  </a:ext>
                </a:extLst>
              </a:tr>
            </a:tbl>
          </a:graphicData>
        </a:graphic>
      </p:graphicFrame>
      <p:pic>
        <p:nvPicPr>
          <p:cNvPr id="16" name="그림 15">
            <a:extLst>
              <a:ext uri="{FF2B5EF4-FFF2-40B4-BE49-F238E27FC236}">
                <a16:creationId xmlns:a16="http://schemas.microsoft.com/office/drawing/2014/main" id="{056EE1C5-E791-41CB-B669-6A25AFEADF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3159" y="8389"/>
            <a:ext cx="1307136" cy="875849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5648DDB0-5E42-4D44-87F7-12F5012C2FC0}"/>
              </a:ext>
            </a:extLst>
          </p:cNvPr>
          <p:cNvSpPr/>
          <p:nvPr/>
        </p:nvSpPr>
        <p:spPr>
          <a:xfrm>
            <a:off x="5428080" y="-9195"/>
            <a:ext cx="5524113" cy="884238"/>
          </a:xfrm>
          <a:prstGeom prst="rect">
            <a:avLst/>
          </a:prstGeom>
          <a:gradFill flip="none" rotWithShape="1">
            <a:gsLst>
              <a:gs pos="89375">
                <a:srgbClr val="ABC0E4"/>
              </a:gs>
              <a:gs pos="73000">
                <a:schemeClr val="bg1"/>
              </a:gs>
              <a:gs pos="100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3431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31C34904-B1D8-4E0C-BA7B-41F9BBDE3C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11"/>
          <a:stretch/>
        </p:blipFill>
        <p:spPr>
          <a:xfrm>
            <a:off x="0" y="832261"/>
            <a:ext cx="12192000" cy="6025739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F2BB138E-6343-42C3-9129-880E0948B899}"/>
              </a:ext>
            </a:extLst>
          </p:cNvPr>
          <p:cNvSpPr/>
          <p:nvPr/>
        </p:nvSpPr>
        <p:spPr>
          <a:xfrm>
            <a:off x="7676" y="0"/>
            <a:ext cx="12184324" cy="8842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150D4E8C-D768-4AAD-AD78-90F7AF5AF388}"/>
              </a:ext>
            </a:extLst>
          </p:cNvPr>
          <p:cNvGrpSpPr/>
          <p:nvPr/>
        </p:nvGrpSpPr>
        <p:grpSpPr>
          <a:xfrm>
            <a:off x="0" y="1"/>
            <a:ext cx="100724" cy="884238"/>
            <a:chOff x="0" y="0"/>
            <a:chExt cx="86161" cy="1045029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5DF6B940-2D8B-41E0-9BB7-08EC20B7507C}"/>
                </a:ext>
              </a:extLst>
            </p:cNvPr>
            <p:cNvSpPr/>
            <p:nvPr userDrawn="1"/>
          </p:nvSpPr>
          <p:spPr>
            <a:xfrm>
              <a:off x="159" y="339892"/>
              <a:ext cx="86002" cy="70513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BEA24D1C-17C9-4B2D-9DA2-7F6681D442C9}"/>
                </a:ext>
              </a:extLst>
            </p:cNvPr>
            <p:cNvSpPr/>
            <p:nvPr userDrawn="1"/>
          </p:nvSpPr>
          <p:spPr>
            <a:xfrm>
              <a:off x="0" y="0"/>
              <a:ext cx="86161" cy="36188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 dirty="0">
                <a:latin typeface="맑은 고딕" panose="020B0503020000020004" pitchFamily="50" charset="-127"/>
              </a:endParaRPr>
            </a:p>
          </p:txBody>
        </p:sp>
      </p:grpSp>
      <p:sp>
        <p:nvSpPr>
          <p:cNvPr id="11" name="제목 개체 틀 1">
            <a:extLst>
              <a:ext uri="{FF2B5EF4-FFF2-40B4-BE49-F238E27FC236}">
                <a16:creationId xmlns:a16="http://schemas.microsoft.com/office/drawing/2014/main" id="{CEC6FE22-B4E5-4801-B0AC-FB7EB0049F8B}"/>
              </a:ext>
            </a:extLst>
          </p:cNvPr>
          <p:cNvSpPr txBox="1">
            <a:spLocks/>
          </p:cNvSpPr>
          <p:nvPr/>
        </p:nvSpPr>
        <p:spPr>
          <a:xfrm>
            <a:off x="107504" y="142852"/>
            <a:ext cx="6192688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altLang="en-US" sz="2800" b="1" kern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ko-KR" altLang="en-US" dirty="0" err="1"/>
              <a:t>펜토미노</a:t>
            </a:r>
            <a:r>
              <a:rPr lang="ko-KR" altLang="en-US" dirty="0"/>
              <a:t> 로드맵</a:t>
            </a:r>
          </a:p>
        </p:txBody>
      </p:sp>
      <p:graphicFrame>
        <p:nvGraphicFramePr>
          <p:cNvPr id="17" name="표 16">
            <a:extLst>
              <a:ext uri="{FF2B5EF4-FFF2-40B4-BE49-F238E27FC236}">
                <a16:creationId xmlns:a16="http://schemas.microsoft.com/office/drawing/2014/main" id="{CC081550-6AAB-4F0B-A29E-F953FF3AED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596941"/>
              </p:ext>
            </p:extLst>
          </p:nvPr>
        </p:nvGraphicFramePr>
        <p:xfrm>
          <a:off x="629174" y="1155894"/>
          <a:ext cx="11014745" cy="5228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1090">
                  <a:extLst>
                    <a:ext uri="{9D8B030D-6E8A-4147-A177-3AD203B41FA5}">
                      <a16:colId xmlns:a16="http://schemas.microsoft.com/office/drawing/2014/main" val="251093040"/>
                    </a:ext>
                  </a:extLst>
                </a:gridCol>
                <a:gridCol w="541090">
                  <a:extLst>
                    <a:ext uri="{9D8B030D-6E8A-4147-A177-3AD203B41FA5}">
                      <a16:colId xmlns:a16="http://schemas.microsoft.com/office/drawing/2014/main" val="2356648062"/>
                    </a:ext>
                  </a:extLst>
                </a:gridCol>
                <a:gridCol w="1484852">
                  <a:extLst>
                    <a:ext uri="{9D8B030D-6E8A-4147-A177-3AD203B41FA5}">
                      <a16:colId xmlns:a16="http://schemas.microsoft.com/office/drawing/2014/main" val="3556103261"/>
                    </a:ext>
                  </a:extLst>
                </a:gridCol>
                <a:gridCol w="553673">
                  <a:extLst>
                    <a:ext uri="{9D8B030D-6E8A-4147-A177-3AD203B41FA5}">
                      <a16:colId xmlns:a16="http://schemas.microsoft.com/office/drawing/2014/main" val="1768213011"/>
                    </a:ext>
                  </a:extLst>
                </a:gridCol>
                <a:gridCol w="570452">
                  <a:extLst>
                    <a:ext uri="{9D8B030D-6E8A-4147-A177-3AD203B41FA5}">
                      <a16:colId xmlns:a16="http://schemas.microsoft.com/office/drawing/2014/main" val="3102591461"/>
                    </a:ext>
                  </a:extLst>
                </a:gridCol>
                <a:gridCol w="1220598">
                  <a:extLst>
                    <a:ext uri="{9D8B030D-6E8A-4147-A177-3AD203B41FA5}">
                      <a16:colId xmlns:a16="http://schemas.microsoft.com/office/drawing/2014/main" val="3860619549"/>
                    </a:ext>
                  </a:extLst>
                </a:gridCol>
                <a:gridCol w="1220598">
                  <a:extLst>
                    <a:ext uri="{9D8B030D-6E8A-4147-A177-3AD203B41FA5}">
                      <a16:colId xmlns:a16="http://schemas.microsoft.com/office/drawing/2014/main" val="2269104544"/>
                    </a:ext>
                  </a:extLst>
                </a:gridCol>
                <a:gridCol w="1220598">
                  <a:extLst>
                    <a:ext uri="{9D8B030D-6E8A-4147-A177-3AD203B41FA5}">
                      <a16:colId xmlns:a16="http://schemas.microsoft.com/office/drawing/2014/main" val="1647242341"/>
                    </a:ext>
                  </a:extLst>
                </a:gridCol>
                <a:gridCol w="1220598">
                  <a:extLst>
                    <a:ext uri="{9D8B030D-6E8A-4147-A177-3AD203B41FA5}">
                      <a16:colId xmlns:a16="http://schemas.microsoft.com/office/drawing/2014/main" val="3024869350"/>
                    </a:ext>
                  </a:extLst>
                </a:gridCol>
                <a:gridCol w="1220598">
                  <a:extLst>
                    <a:ext uri="{9D8B030D-6E8A-4147-A177-3AD203B41FA5}">
                      <a16:colId xmlns:a16="http://schemas.microsoft.com/office/drawing/2014/main" val="3447673282"/>
                    </a:ext>
                  </a:extLst>
                </a:gridCol>
                <a:gridCol w="1220598">
                  <a:extLst>
                    <a:ext uri="{9D8B030D-6E8A-4147-A177-3AD203B41FA5}">
                      <a16:colId xmlns:a16="http://schemas.microsoft.com/office/drawing/2014/main" val="3734410367"/>
                    </a:ext>
                  </a:extLst>
                </a:gridCol>
              </a:tblGrid>
              <a:tr h="446403">
                <a:tc gridSpan="3">
                  <a:txBody>
                    <a:bodyPr/>
                    <a:lstStyle/>
                    <a:p>
                      <a:pPr algn="l" latinLnBrk="1"/>
                      <a:r>
                        <a:rPr lang="ko-KR" altLang="en-US" sz="16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트랙                         학기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tx1"/>
                          </a:solidFill>
                        </a:rPr>
                        <a:t>1-1</a:t>
                      </a:r>
                      <a:endParaRPr lang="ko-KR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tx1"/>
                          </a:solidFill>
                        </a:rPr>
                        <a:t>1-2</a:t>
                      </a:r>
                      <a:endParaRPr lang="ko-KR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tx1"/>
                          </a:solidFill>
                        </a:rPr>
                        <a:t>2-1</a:t>
                      </a:r>
                      <a:endParaRPr lang="ko-KR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tx1"/>
                          </a:solidFill>
                        </a:rPr>
                        <a:t>2-2</a:t>
                      </a:r>
                      <a:endParaRPr lang="ko-KR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tx1"/>
                          </a:solidFill>
                        </a:rPr>
                        <a:t>3-1</a:t>
                      </a:r>
                      <a:endParaRPr lang="ko-KR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tx1"/>
                          </a:solidFill>
                        </a:rPr>
                        <a:t>3-2</a:t>
                      </a:r>
                      <a:endParaRPr lang="ko-KR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tx1"/>
                          </a:solidFill>
                        </a:rPr>
                        <a:t>4-1</a:t>
                      </a:r>
                      <a:endParaRPr lang="ko-KR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tx1"/>
                          </a:solidFill>
                        </a:rPr>
                        <a:t>4-2</a:t>
                      </a:r>
                      <a:endParaRPr lang="ko-KR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3688718"/>
                  </a:ext>
                </a:extLst>
              </a:tr>
              <a:tr h="11954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tx1"/>
                          </a:solidFill>
                        </a:rPr>
                        <a:t>트랙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심화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전공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지능형설계제조</a:t>
                      </a:r>
                      <a:endParaRPr lang="en-US" altLang="ko-KR" sz="12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시스템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u="sng" dirty="0">
                          <a:solidFill>
                            <a:schemeClr val="tx1"/>
                          </a:solidFill>
                        </a:rPr>
                        <a:t>재료공학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응용고체역학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u="sng" dirty="0">
                          <a:solidFill>
                            <a:schemeClr val="tx1"/>
                          </a:solidFill>
                        </a:rPr>
                        <a:t>기계시스템설계</a:t>
                      </a:r>
                      <a:endParaRPr lang="en-US" altLang="ko-KR" sz="1000" b="1" u="sng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기계가공시스템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</a:rPr>
                        <a:t>기계공학을위한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        인공지능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데이터기반공학설계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solidFill>
                            <a:schemeClr val="tx1"/>
                          </a:solidFill>
                        </a:rPr>
                        <a:t>CAD/CAM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로봇기구학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최적설계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고에너지응용가공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solidFill>
                            <a:schemeClr val="tx1"/>
                          </a:solidFill>
                        </a:rPr>
                        <a:t>              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   기술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</a:rPr>
                        <a:t>재료거동학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복합재료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9054966"/>
                  </a:ext>
                </a:extLst>
              </a:tr>
              <a:tr h="11954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ko-KR" altLang="en-US" sz="16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tx1"/>
                          </a:solidFill>
                        </a:rPr>
                        <a:t>트랙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심화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전공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차세대에너지</a:t>
                      </a:r>
                      <a:endParaRPr lang="en-US" altLang="ko-KR" sz="12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시스템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</a:rPr>
                        <a:t>응용열역학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</a:rPr>
                        <a:t>응용유체역학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열전달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터보기계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에너지시스템설계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</a:rPr>
                        <a:t>전산유체역학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</a:rPr>
                        <a:t>응용열전달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신재생에너지공학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연료전지공학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에너지반도체공학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</a:rPr>
                        <a:t>공기조화및냉동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4009325"/>
                  </a:ext>
                </a:extLst>
              </a:tr>
              <a:tr h="11954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ko-KR" altLang="en-US" sz="16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tx1"/>
                          </a:solidFill>
                        </a:rPr>
                        <a:t>트랙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심화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전공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>
                          <a:solidFill>
                            <a:schemeClr val="tx1"/>
                          </a:solidFill>
                        </a:rPr>
                        <a:t>첨단원자력</a:t>
                      </a:r>
                      <a:endParaRPr lang="en-US" altLang="ko-KR" sz="12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시스템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u="sng" dirty="0">
                          <a:solidFill>
                            <a:schemeClr val="tx1"/>
                          </a:solidFill>
                        </a:rPr>
                        <a:t>원자력공학개론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</a:rPr>
                        <a:t>응용열역학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u="sng" dirty="0">
                          <a:solidFill>
                            <a:schemeClr val="tx1"/>
                          </a:solidFill>
                        </a:rPr>
                        <a:t>방사선공학개론</a:t>
                      </a:r>
                      <a:endParaRPr lang="en-US" altLang="ko-KR" sz="1000" b="1" u="sng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</a:rPr>
                        <a:t>응용유체역학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u="sng" dirty="0">
                          <a:solidFill>
                            <a:schemeClr val="tx1"/>
                          </a:solidFill>
                        </a:rPr>
                        <a:t>원자로이론</a:t>
                      </a:r>
                      <a:endParaRPr lang="en-US" altLang="ko-KR" sz="1000" b="1" u="sng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방사선보건물리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발전계통공학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</a:rPr>
                        <a:t>원자력열수력학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원자력안전공학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의학영상개론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8012160"/>
                  </a:ext>
                </a:extLst>
              </a:tr>
              <a:tr h="11954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chemeClr val="tx1"/>
                          </a:solidFill>
                        </a:rPr>
                        <a:t>D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tx1"/>
                          </a:solidFill>
                        </a:rPr>
                        <a:t>트랙</a:t>
                      </a:r>
                    </a:p>
                    <a:p>
                      <a:pPr algn="ctr" latinLnBrk="1"/>
                      <a:endParaRPr lang="ko-KR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심화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전공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AI</a:t>
                      </a:r>
                      <a:r>
                        <a:rPr lang="ko-KR" altLang="en-US" sz="1200" b="1" dirty="0" err="1">
                          <a:solidFill>
                            <a:schemeClr val="tx1"/>
                          </a:solidFill>
                        </a:rPr>
                        <a:t>ㆍ제어ㆍ자동화</a:t>
                      </a:r>
                      <a:endParaRPr lang="en-US" altLang="ko-KR" sz="12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시스템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수치해석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u="sng" dirty="0">
                          <a:solidFill>
                            <a:schemeClr val="tx1"/>
                          </a:solidFill>
                        </a:rPr>
                        <a:t>시스템모델링</a:t>
                      </a:r>
                      <a:endParaRPr lang="en-US" altLang="ko-KR" sz="1000" b="1" u="sng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u="none" dirty="0">
                          <a:solidFill>
                            <a:schemeClr val="tx1"/>
                          </a:solidFill>
                        </a:rPr>
                        <a:t>         </a:t>
                      </a:r>
                      <a:r>
                        <a:rPr lang="ko-KR" altLang="en-US" sz="1000" b="1" u="sng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000" b="1" u="sng" dirty="0" err="1">
                          <a:solidFill>
                            <a:schemeClr val="tx1"/>
                          </a:solidFill>
                        </a:rPr>
                        <a:t>및제어</a:t>
                      </a:r>
                      <a:endParaRPr lang="en-US" altLang="ko-KR" sz="1000" b="1" u="sng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공학통계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제어시스템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생산시스템공학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</a:rPr>
                        <a:t>기계공학을위한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         인공지능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</a:rPr>
                        <a:t>메카트로닉스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유압공학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</a:rPr>
                        <a:t>스마트팩토리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</a:rPr>
                        <a:t>인간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</a:rPr>
                        <a:t>기계상호작용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</a:rPr>
                        <a:t>게측시스템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인공지능시스템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로봇공학</a:t>
                      </a:r>
                      <a:endParaRPr lang="en-US" altLang="ko-KR" sz="1000" b="1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</a:rPr>
                        <a:t>의학영상개론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0377636"/>
                  </a:ext>
                </a:extLst>
              </a:tr>
            </a:tbl>
          </a:graphicData>
        </a:graphic>
      </p:graphicFrame>
      <p:pic>
        <p:nvPicPr>
          <p:cNvPr id="15" name="그림 14">
            <a:extLst>
              <a:ext uri="{FF2B5EF4-FFF2-40B4-BE49-F238E27FC236}">
                <a16:creationId xmlns:a16="http://schemas.microsoft.com/office/drawing/2014/main" id="{234CDB38-576F-43C2-903B-5F80E68C01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7188" y="8389"/>
            <a:ext cx="1307136" cy="875849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EDDE63CB-A4D2-4589-B3E5-4678D41E3D9D}"/>
              </a:ext>
            </a:extLst>
          </p:cNvPr>
          <p:cNvSpPr/>
          <p:nvPr/>
        </p:nvSpPr>
        <p:spPr>
          <a:xfrm>
            <a:off x="5419288" y="8389"/>
            <a:ext cx="5524113" cy="884238"/>
          </a:xfrm>
          <a:prstGeom prst="rect">
            <a:avLst/>
          </a:prstGeom>
          <a:gradFill flip="none" rotWithShape="1">
            <a:gsLst>
              <a:gs pos="89375">
                <a:srgbClr val="ABC0E4"/>
              </a:gs>
              <a:gs pos="73000">
                <a:schemeClr val="bg1"/>
              </a:gs>
              <a:gs pos="100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7124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31C34904-B1D8-4E0C-BA7B-41F9BBDE3C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11"/>
          <a:stretch/>
        </p:blipFill>
        <p:spPr>
          <a:xfrm>
            <a:off x="0" y="832261"/>
            <a:ext cx="12192000" cy="6025739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F2BB138E-6343-42C3-9129-880E0948B899}"/>
              </a:ext>
            </a:extLst>
          </p:cNvPr>
          <p:cNvSpPr/>
          <p:nvPr/>
        </p:nvSpPr>
        <p:spPr>
          <a:xfrm>
            <a:off x="7676" y="0"/>
            <a:ext cx="12184324" cy="8842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150D4E8C-D768-4AAD-AD78-90F7AF5AF388}"/>
              </a:ext>
            </a:extLst>
          </p:cNvPr>
          <p:cNvGrpSpPr/>
          <p:nvPr/>
        </p:nvGrpSpPr>
        <p:grpSpPr>
          <a:xfrm>
            <a:off x="0" y="1"/>
            <a:ext cx="100724" cy="884238"/>
            <a:chOff x="0" y="0"/>
            <a:chExt cx="86161" cy="1045029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5DF6B940-2D8B-41E0-9BB7-08EC20B7507C}"/>
                </a:ext>
              </a:extLst>
            </p:cNvPr>
            <p:cNvSpPr/>
            <p:nvPr userDrawn="1"/>
          </p:nvSpPr>
          <p:spPr>
            <a:xfrm>
              <a:off x="159" y="339892"/>
              <a:ext cx="86002" cy="70513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BEA24D1C-17C9-4B2D-9DA2-7F6681D442C9}"/>
                </a:ext>
              </a:extLst>
            </p:cNvPr>
            <p:cNvSpPr/>
            <p:nvPr userDrawn="1"/>
          </p:nvSpPr>
          <p:spPr>
            <a:xfrm>
              <a:off x="0" y="0"/>
              <a:ext cx="86161" cy="36188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 dirty="0">
                <a:latin typeface="맑은 고딕" panose="020B0503020000020004" pitchFamily="50" charset="-127"/>
              </a:endParaRPr>
            </a:p>
          </p:txBody>
        </p:sp>
      </p:grpSp>
      <p:sp>
        <p:nvSpPr>
          <p:cNvPr id="11" name="제목 개체 틀 1">
            <a:extLst>
              <a:ext uri="{FF2B5EF4-FFF2-40B4-BE49-F238E27FC236}">
                <a16:creationId xmlns:a16="http://schemas.microsoft.com/office/drawing/2014/main" id="{CEC6FE22-B4E5-4801-B0AC-FB7EB0049F8B}"/>
              </a:ext>
            </a:extLst>
          </p:cNvPr>
          <p:cNvSpPr txBox="1">
            <a:spLocks/>
          </p:cNvSpPr>
          <p:nvPr/>
        </p:nvSpPr>
        <p:spPr>
          <a:xfrm>
            <a:off x="107504" y="142852"/>
            <a:ext cx="6192688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altLang="en-US" sz="2800" b="1" kern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ko-KR" altLang="en-US" dirty="0"/>
              <a:t>학생지원시스템 화면조회</a:t>
            </a: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234CDB38-576F-43C2-903B-5F80E68C01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7188" y="8389"/>
            <a:ext cx="1307136" cy="875849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EDDE63CB-A4D2-4589-B3E5-4678D41E3D9D}"/>
              </a:ext>
            </a:extLst>
          </p:cNvPr>
          <p:cNvSpPr/>
          <p:nvPr/>
        </p:nvSpPr>
        <p:spPr>
          <a:xfrm>
            <a:off x="5419288" y="8389"/>
            <a:ext cx="5524113" cy="884238"/>
          </a:xfrm>
          <a:prstGeom prst="rect">
            <a:avLst/>
          </a:prstGeom>
          <a:gradFill flip="none" rotWithShape="1">
            <a:gsLst>
              <a:gs pos="89375">
                <a:srgbClr val="ABC0E4"/>
              </a:gs>
              <a:gs pos="73000">
                <a:schemeClr val="bg1"/>
              </a:gs>
              <a:gs pos="100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9CBFC5-5909-411F-9D98-AD0FFFB930D5}"/>
              </a:ext>
            </a:extLst>
          </p:cNvPr>
          <p:cNvSpPr txBox="1"/>
          <p:nvPr/>
        </p:nvSpPr>
        <p:spPr>
          <a:xfrm>
            <a:off x="905608" y="964555"/>
            <a:ext cx="6702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학생지원시스템</a:t>
            </a:r>
            <a:r>
              <a:rPr lang="en-US" altLang="ko-KR" dirty="0"/>
              <a:t>-</a:t>
            </a:r>
            <a:r>
              <a:rPr lang="ko-KR" altLang="en-US" dirty="0"/>
              <a:t>교육과정</a:t>
            </a:r>
            <a:r>
              <a:rPr lang="en-US" altLang="ko-KR" dirty="0"/>
              <a:t>-</a:t>
            </a:r>
            <a:r>
              <a:rPr lang="ko-KR" altLang="en-US" dirty="0"/>
              <a:t>나의 </a:t>
            </a:r>
            <a:r>
              <a:rPr lang="ko-KR" altLang="en-US" dirty="0" err="1"/>
              <a:t>펜토미노</a:t>
            </a:r>
            <a:r>
              <a:rPr lang="ko-KR" altLang="en-US" dirty="0"/>
              <a:t> 조회에서 보이는 화면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43CAECB-3191-4342-A460-E40D92FC14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590" y="1336498"/>
            <a:ext cx="10612210" cy="5292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007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601</TotalTime>
  <Words>587</Words>
  <Application>Microsoft Office PowerPoint</Application>
  <PresentationFormat>와이드스크린</PresentationFormat>
  <Paragraphs>220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8" baseType="lpstr">
      <vt:lpstr>맑은 고딕</vt:lpstr>
      <vt:lpstr>Arial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41</cp:revision>
  <dcterms:created xsi:type="dcterms:W3CDTF">2025-01-10T02:05:51Z</dcterms:created>
  <dcterms:modified xsi:type="dcterms:W3CDTF">2026-02-11T05:39:25Z</dcterms:modified>
</cp:coreProperties>
</file>